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60" r:id="rId7"/>
    <p:sldId id="259" r:id="rId8"/>
    <p:sldId id="257" r:id="rId9"/>
    <p:sldId id="261" r:id="rId10"/>
    <p:sldId id="262" r:id="rId11"/>
    <p:sldId id="263" r:id="rId12"/>
    <p:sldId id="264" r:id="rId13"/>
    <p:sldId id="266"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Leaving Certificate 2021</a:t>
            </a:r>
            <a:endParaRPr lang="en-IE" dirty="0"/>
          </a:p>
        </p:txBody>
      </p:sp>
      <p:sp>
        <p:nvSpPr>
          <p:cNvPr id="3" name="Subtitle 2"/>
          <p:cNvSpPr>
            <a:spLocks noGrp="1"/>
          </p:cNvSpPr>
          <p:nvPr>
            <p:ph type="subTitle" idx="1"/>
          </p:nvPr>
        </p:nvSpPr>
        <p:spPr/>
        <p:txBody>
          <a:bodyPr/>
          <a:lstStyle/>
          <a:p>
            <a:r>
              <a:rPr lang="en-IE" dirty="0" smtClean="0"/>
              <a:t>Written Examinations and Accredited Grades</a:t>
            </a:r>
            <a:endParaRPr lang="en-IE" dirty="0"/>
          </a:p>
        </p:txBody>
      </p:sp>
    </p:spTree>
    <p:extLst>
      <p:ext uri="{BB962C8B-B14F-4D97-AF65-F5344CB8AC3E}">
        <p14:creationId xmlns:p14="http://schemas.microsoft.com/office/powerpoint/2010/main" val="1431857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Candidate Self-Service Portal (</a:t>
            </a:r>
            <a:r>
              <a:rPr lang="en-IE" dirty="0"/>
              <a:t>CSSP)</a:t>
            </a:r>
            <a:br>
              <a:rPr lang="en-IE" dirty="0"/>
            </a:br>
            <a:endParaRPr lang="en-IE" sz="3100"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IE" sz="3200" dirty="0">
                <a:solidFill>
                  <a:schemeClr val="tx1"/>
                </a:solidFill>
                <a:latin typeface="Arial" panose="020B0604020202020204" pitchFamily="34" charset="0"/>
                <a:cs typeface="Arial" panose="020B0604020202020204" pitchFamily="34" charset="0"/>
              </a:rPr>
              <a:t>https://</a:t>
            </a:r>
            <a:r>
              <a:rPr lang="en-IE" sz="3200" dirty="0" smtClean="0">
                <a:solidFill>
                  <a:schemeClr val="tx1"/>
                </a:solidFill>
                <a:latin typeface="Arial" panose="020B0604020202020204" pitchFamily="34" charset="0"/>
                <a:cs typeface="Arial" panose="020B0604020202020204" pitchFamily="34" charset="0"/>
              </a:rPr>
              <a:t>www.examinations.ie/candidate-portal</a:t>
            </a:r>
            <a:r>
              <a:rPr lang="en-IE" sz="3200" dirty="0" smtClean="0"/>
              <a:t>/</a:t>
            </a:r>
            <a:endParaRPr lang="en-IE" sz="3200" dirty="0" smtClean="0">
              <a:solidFill>
                <a:schemeClr val="tx1"/>
              </a:solidFill>
              <a:latin typeface="Arial" panose="020B0604020202020204" pitchFamily="34" charset="0"/>
              <a:cs typeface="Arial" panose="020B0604020202020204" pitchFamily="34" charset="0"/>
            </a:endParaRPr>
          </a:p>
          <a:p>
            <a:pPr marL="0" indent="0" algn="ctr">
              <a:buNone/>
            </a:pPr>
            <a:endParaRPr lang="en-IE" sz="3200" dirty="0" smtClean="0">
              <a:solidFill>
                <a:schemeClr val="tx1"/>
              </a:solidFill>
              <a:latin typeface="Arial" panose="020B0604020202020204" pitchFamily="34" charset="0"/>
              <a:cs typeface="Arial" panose="020B0604020202020204" pitchFamily="34" charset="0"/>
            </a:endParaRPr>
          </a:p>
          <a:p>
            <a:pPr marL="0" indent="0" algn="ctr">
              <a:buNone/>
            </a:pPr>
            <a:r>
              <a:rPr lang="en-IE" sz="3200" dirty="0" smtClean="0">
                <a:solidFill>
                  <a:schemeClr val="tx1"/>
                </a:solidFill>
                <a:latin typeface="Arial" panose="020B0604020202020204" pitchFamily="34" charset="0"/>
                <a:cs typeface="Arial" panose="020B0604020202020204" pitchFamily="34" charset="0"/>
              </a:rPr>
              <a:t>Wed 10</a:t>
            </a:r>
            <a:r>
              <a:rPr lang="en-IE" sz="3200" baseline="30000" dirty="0" smtClean="0">
                <a:solidFill>
                  <a:schemeClr val="tx1"/>
                </a:solidFill>
                <a:latin typeface="Arial" panose="020B0604020202020204" pitchFamily="34" charset="0"/>
                <a:cs typeface="Arial" panose="020B0604020202020204" pitchFamily="34" charset="0"/>
              </a:rPr>
              <a:t>th</a:t>
            </a:r>
            <a:r>
              <a:rPr lang="en-IE" sz="3200" dirty="0" smtClean="0">
                <a:solidFill>
                  <a:schemeClr val="tx1"/>
                </a:solidFill>
                <a:latin typeface="Arial" panose="020B0604020202020204" pitchFamily="34" charset="0"/>
                <a:cs typeface="Arial" panose="020B0604020202020204" pitchFamily="34" charset="0"/>
              </a:rPr>
              <a:t> March @ 12:00p.m.  -   </a:t>
            </a:r>
          </a:p>
          <a:p>
            <a:pPr marL="0" indent="0" algn="ctr">
              <a:buNone/>
            </a:pPr>
            <a:r>
              <a:rPr lang="en-IE" sz="3200" dirty="0" smtClean="0">
                <a:solidFill>
                  <a:schemeClr val="tx1"/>
                </a:solidFill>
                <a:latin typeface="Arial" panose="020B0604020202020204" pitchFamily="34" charset="0"/>
                <a:cs typeface="Arial" panose="020B0604020202020204" pitchFamily="34" charset="0"/>
              </a:rPr>
              <a:t>Tues 16</a:t>
            </a:r>
            <a:r>
              <a:rPr lang="en-IE" sz="3200" baseline="30000" dirty="0" smtClean="0">
                <a:solidFill>
                  <a:schemeClr val="tx1"/>
                </a:solidFill>
                <a:latin typeface="Arial" panose="020B0604020202020204" pitchFamily="34" charset="0"/>
                <a:cs typeface="Arial" panose="020B0604020202020204" pitchFamily="34" charset="0"/>
              </a:rPr>
              <a:t>th</a:t>
            </a:r>
            <a:r>
              <a:rPr lang="en-IE" sz="3200" dirty="0" smtClean="0">
                <a:solidFill>
                  <a:schemeClr val="tx1"/>
                </a:solidFill>
                <a:latin typeface="Arial" panose="020B0604020202020204" pitchFamily="34" charset="0"/>
                <a:cs typeface="Arial" panose="020B0604020202020204" pitchFamily="34" charset="0"/>
              </a:rPr>
              <a:t> March @ 6:00p.m</a:t>
            </a:r>
            <a:r>
              <a:rPr lang="en-IE" sz="3200" dirty="0" smtClean="0">
                <a:solidFill>
                  <a:schemeClr val="tx1"/>
                </a:solidFill>
                <a:latin typeface="Arial" panose="020B0604020202020204" pitchFamily="34" charset="0"/>
                <a:cs typeface="Arial" panose="020B0604020202020204" pitchFamily="34" charset="0"/>
              </a:rPr>
              <a:t>.</a:t>
            </a:r>
          </a:p>
          <a:p>
            <a:pPr marL="0" indent="0" algn="ctr">
              <a:buNone/>
            </a:pPr>
            <a:endParaRPr lang="en-IE" sz="3200" dirty="0" smtClean="0">
              <a:solidFill>
                <a:schemeClr val="tx1"/>
              </a:solidFill>
              <a:latin typeface="Arial" panose="020B0604020202020204" pitchFamily="34" charset="0"/>
              <a:cs typeface="Arial" panose="020B0604020202020204" pitchFamily="34" charset="0"/>
            </a:endParaRPr>
          </a:p>
          <a:p>
            <a:pPr marL="0" indent="0" algn="ctr">
              <a:buNone/>
            </a:pPr>
            <a:r>
              <a:rPr lang="en-IE" sz="3200" b="1" u="sng" dirty="0" smtClean="0">
                <a:solidFill>
                  <a:srgbClr val="C00000"/>
                </a:solidFill>
                <a:latin typeface="Arial" panose="020B0604020202020204" pitchFamily="34" charset="0"/>
                <a:cs typeface="Arial" panose="020B0604020202020204" pitchFamily="34" charset="0"/>
              </a:rPr>
              <a:t>This 1 week window </a:t>
            </a:r>
            <a:r>
              <a:rPr lang="en-IE" sz="3200" b="1" u="sng" dirty="0">
                <a:solidFill>
                  <a:srgbClr val="C00000"/>
                </a:solidFill>
                <a:latin typeface="Arial" panose="020B0604020202020204" pitchFamily="34" charset="0"/>
                <a:cs typeface="Arial" panose="020B0604020202020204" pitchFamily="34" charset="0"/>
              </a:rPr>
              <a:t>is only opportunity to opt for written exams </a:t>
            </a:r>
            <a:r>
              <a:rPr lang="en-IE" sz="3200" dirty="0">
                <a:solidFill>
                  <a:srgbClr val="C00000"/>
                </a:solidFill>
                <a:latin typeface="Arial" panose="020B0604020202020204" pitchFamily="34" charset="0"/>
                <a:cs typeface="Arial" panose="020B0604020202020204" pitchFamily="34" charset="0"/>
              </a:rPr>
              <a:t>– cannot opt in </a:t>
            </a:r>
            <a:r>
              <a:rPr lang="en-IE" sz="3200" dirty="0" smtClean="0">
                <a:solidFill>
                  <a:srgbClr val="C00000"/>
                </a:solidFill>
                <a:latin typeface="Arial" panose="020B0604020202020204" pitchFamily="34" charset="0"/>
                <a:cs typeface="Arial" panose="020B0604020202020204" pitchFamily="34" charset="0"/>
              </a:rPr>
              <a:t>April </a:t>
            </a:r>
            <a:r>
              <a:rPr lang="en-IE" sz="3200" dirty="0">
                <a:solidFill>
                  <a:srgbClr val="C00000"/>
                </a:solidFill>
                <a:latin typeface="Arial" panose="020B0604020202020204" pitchFamily="34" charset="0"/>
                <a:cs typeface="Arial" panose="020B0604020202020204" pitchFamily="34" charset="0"/>
              </a:rPr>
              <a:t>or May</a:t>
            </a:r>
          </a:p>
          <a:p>
            <a:pPr marL="0" indent="0">
              <a:buNone/>
            </a:pPr>
            <a:endParaRPr lang="en-IE" sz="2800" dirty="0">
              <a:solidFill>
                <a:schemeClr val="tx1"/>
              </a:solidFill>
              <a:latin typeface="Arial" panose="020B0604020202020204" pitchFamily="34" charset="0"/>
              <a:cs typeface="Arial" panose="020B0604020202020204" pitchFamily="34" charset="0"/>
            </a:endParaRPr>
          </a:p>
          <a:p>
            <a:pPr marL="0" indent="0">
              <a:buNone/>
            </a:pPr>
            <a:endParaRPr lang="en-IE"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431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5" name="Picture 4"/>
          <p:cNvPicPr>
            <a:picLocks noChangeAspect="1"/>
          </p:cNvPicPr>
          <p:nvPr/>
        </p:nvPicPr>
        <p:blipFill>
          <a:blip r:embed="rId2"/>
          <a:stretch>
            <a:fillRect/>
          </a:stretch>
        </p:blipFill>
        <p:spPr>
          <a:xfrm>
            <a:off x="4801738" y="624110"/>
            <a:ext cx="4121542" cy="5174757"/>
          </a:xfrm>
          <a:prstGeom prst="rect">
            <a:avLst/>
          </a:prstGeom>
        </p:spPr>
      </p:pic>
    </p:spTree>
    <p:extLst>
      <p:ext uri="{BB962C8B-B14F-4D97-AF65-F5344CB8AC3E}">
        <p14:creationId xmlns:p14="http://schemas.microsoft.com/office/powerpoint/2010/main" val="3641047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Candidate Self-Service Portal (</a:t>
            </a:r>
            <a:r>
              <a:rPr lang="en-IE" dirty="0"/>
              <a:t>CSSP)</a:t>
            </a:r>
            <a:br>
              <a:rPr lang="en-IE" dirty="0"/>
            </a:br>
            <a:endParaRPr lang="en-IE" sz="3100"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IE" sz="3200" dirty="0">
                <a:solidFill>
                  <a:schemeClr val="tx1"/>
                </a:solidFill>
                <a:latin typeface="Arial" panose="020B0604020202020204" pitchFamily="34" charset="0"/>
                <a:cs typeface="Arial" panose="020B0604020202020204" pitchFamily="34" charset="0"/>
              </a:rPr>
              <a:t>https://</a:t>
            </a:r>
            <a:r>
              <a:rPr lang="en-IE" sz="3200" dirty="0" smtClean="0">
                <a:solidFill>
                  <a:schemeClr val="tx1"/>
                </a:solidFill>
                <a:latin typeface="Arial" panose="020B0604020202020204" pitchFamily="34" charset="0"/>
                <a:cs typeface="Arial" panose="020B0604020202020204" pitchFamily="34" charset="0"/>
              </a:rPr>
              <a:t>www.examinations.ie/candidate-portal</a:t>
            </a:r>
            <a:r>
              <a:rPr lang="en-IE" sz="3200" dirty="0" smtClean="0"/>
              <a:t>/</a:t>
            </a:r>
            <a:endParaRPr lang="en-IE" sz="3200" dirty="0" smtClean="0">
              <a:solidFill>
                <a:schemeClr val="tx1"/>
              </a:solidFill>
              <a:latin typeface="Arial" panose="020B0604020202020204" pitchFamily="34" charset="0"/>
              <a:cs typeface="Arial" panose="020B0604020202020204" pitchFamily="34" charset="0"/>
            </a:endParaRPr>
          </a:p>
          <a:p>
            <a:pPr marL="0" indent="0" algn="ctr">
              <a:buNone/>
            </a:pPr>
            <a:endParaRPr lang="en-IE" sz="3200" dirty="0" smtClean="0">
              <a:solidFill>
                <a:schemeClr val="tx1"/>
              </a:solidFill>
              <a:latin typeface="Arial" panose="020B0604020202020204" pitchFamily="34" charset="0"/>
              <a:cs typeface="Arial" panose="020B0604020202020204" pitchFamily="34" charset="0"/>
            </a:endParaRPr>
          </a:p>
          <a:p>
            <a:pPr marL="0" indent="0" algn="ctr">
              <a:buNone/>
            </a:pPr>
            <a:r>
              <a:rPr lang="en-IE" sz="3200" dirty="0" smtClean="0">
                <a:solidFill>
                  <a:schemeClr val="tx1"/>
                </a:solidFill>
                <a:latin typeface="Arial" panose="020B0604020202020204" pitchFamily="34" charset="0"/>
                <a:cs typeface="Arial" panose="020B0604020202020204" pitchFamily="34" charset="0"/>
              </a:rPr>
              <a:t>Wed 10</a:t>
            </a:r>
            <a:r>
              <a:rPr lang="en-IE" sz="3200" baseline="30000" dirty="0" smtClean="0">
                <a:solidFill>
                  <a:schemeClr val="tx1"/>
                </a:solidFill>
                <a:latin typeface="Arial" panose="020B0604020202020204" pitchFamily="34" charset="0"/>
                <a:cs typeface="Arial" panose="020B0604020202020204" pitchFamily="34" charset="0"/>
              </a:rPr>
              <a:t>th</a:t>
            </a:r>
            <a:r>
              <a:rPr lang="en-IE" sz="3200" dirty="0" smtClean="0">
                <a:solidFill>
                  <a:schemeClr val="tx1"/>
                </a:solidFill>
                <a:latin typeface="Arial" panose="020B0604020202020204" pitchFamily="34" charset="0"/>
                <a:cs typeface="Arial" panose="020B0604020202020204" pitchFamily="34" charset="0"/>
              </a:rPr>
              <a:t> March @ 12:00p.m.  -   </a:t>
            </a:r>
          </a:p>
          <a:p>
            <a:pPr marL="0" indent="0" algn="ctr">
              <a:buNone/>
            </a:pPr>
            <a:r>
              <a:rPr lang="en-IE" sz="3200" dirty="0" smtClean="0">
                <a:solidFill>
                  <a:schemeClr val="tx1"/>
                </a:solidFill>
                <a:latin typeface="Arial" panose="020B0604020202020204" pitchFamily="34" charset="0"/>
                <a:cs typeface="Arial" panose="020B0604020202020204" pitchFamily="34" charset="0"/>
              </a:rPr>
              <a:t>Tues 16</a:t>
            </a:r>
            <a:r>
              <a:rPr lang="en-IE" sz="3200" baseline="30000" dirty="0" smtClean="0">
                <a:solidFill>
                  <a:schemeClr val="tx1"/>
                </a:solidFill>
                <a:latin typeface="Arial" panose="020B0604020202020204" pitchFamily="34" charset="0"/>
                <a:cs typeface="Arial" panose="020B0604020202020204" pitchFamily="34" charset="0"/>
              </a:rPr>
              <a:t>th</a:t>
            </a:r>
            <a:r>
              <a:rPr lang="en-IE" sz="3200" dirty="0" smtClean="0">
                <a:solidFill>
                  <a:schemeClr val="tx1"/>
                </a:solidFill>
                <a:latin typeface="Arial" panose="020B0604020202020204" pitchFamily="34" charset="0"/>
                <a:cs typeface="Arial" panose="020B0604020202020204" pitchFamily="34" charset="0"/>
              </a:rPr>
              <a:t> March @ 6:00p.m.</a:t>
            </a:r>
          </a:p>
          <a:p>
            <a:pPr marL="0" indent="0" algn="ctr">
              <a:buNone/>
            </a:pPr>
            <a:endParaRPr lang="en-IE" sz="3200" dirty="0">
              <a:solidFill>
                <a:schemeClr val="tx1"/>
              </a:solidFill>
              <a:latin typeface="Arial" panose="020B0604020202020204" pitchFamily="34" charset="0"/>
              <a:cs typeface="Arial" panose="020B0604020202020204" pitchFamily="34" charset="0"/>
            </a:endParaRPr>
          </a:p>
          <a:p>
            <a:pPr marL="0" indent="0" algn="ctr">
              <a:buNone/>
            </a:pPr>
            <a:r>
              <a:rPr lang="en-IE" sz="3200" dirty="0" smtClean="0">
                <a:solidFill>
                  <a:schemeClr val="tx1"/>
                </a:solidFill>
                <a:latin typeface="Arial" panose="020B0604020202020204" pitchFamily="34" charset="0"/>
                <a:cs typeface="Arial" panose="020B0604020202020204" pitchFamily="34" charset="0"/>
              </a:rPr>
              <a:t>Re-opens again End April / May 2021</a:t>
            </a:r>
          </a:p>
          <a:p>
            <a:pPr marL="0" indent="0" algn="ctr">
              <a:buNone/>
            </a:pPr>
            <a:r>
              <a:rPr lang="en-IE" sz="3200" dirty="0" smtClean="0">
                <a:solidFill>
                  <a:schemeClr val="tx1"/>
                </a:solidFill>
                <a:latin typeface="Arial" panose="020B0604020202020204" pitchFamily="34" charset="0"/>
                <a:cs typeface="Arial" panose="020B0604020202020204" pitchFamily="34" charset="0"/>
              </a:rPr>
              <a:t>Very important time - decisions of Subject Levels</a:t>
            </a:r>
          </a:p>
          <a:p>
            <a:pPr marL="0" indent="0">
              <a:buNone/>
            </a:pPr>
            <a:endParaRPr lang="en-IE" sz="2800" dirty="0">
              <a:solidFill>
                <a:schemeClr val="tx1"/>
              </a:solidFill>
              <a:latin typeface="Arial" panose="020B0604020202020204" pitchFamily="34" charset="0"/>
              <a:cs typeface="Arial" panose="020B0604020202020204" pitchFamily="34" charset="0"/>
            </a:endParaRPr>
          </a:p>
          <a:p>
            <a:endParaRPr lang="en-IE"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3832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Candidate Self-Service Portal (</a:t>
            </a:r>
            <a:r>
              <a:rPr lang="en-IE" dirty="0"/>
              <a:t>CSSP)</a:t>
            </a:r>
            <a:br>
              <a:rPr lang="en-IE" dirty="0"/>
            </a:br>
            <a:endParaRPr lang="en-IE" sz="3100" dirty="0"/>
          </a:p>
        </p:txBody>
      </p:sp>
      <p:sp>
        <p:nvSpPr>
          <p:cNvPr id="3" name="Content Placeholder 2"/>
          <p:cNvSpPr>
            <a:spLocks noGrp="1"/>
          </p:cNvSpPr>
          <p:nvPr>
            <p:ph idx="1"/>
          </p:nvPr>
        </p:nvSpPr>
        <p:spPr/>
        <p:txBody>
          <a:bodyPr>
            <a:normAutofit fontScale="92500" lnSpcReduction="20000"/>
          </a:bodyPr>
          <a:lstStyle/>
          <a:p>
            <a:pPr marL="0" indent="0">
              <a:buNone/>
            </a:pPr>
            <a:r>
              <a:rPr lang="en-IE" sz="3500" dirty="0" smtClean="0">
                <a:solidFill>
                  <a:schemeClr val="tx1"/>
                </a:solidFill>
                <a:latin typeface="Arial" panose="020B0604020202020204" pitchFamily="34" charset="0"/>
                <a:cs typeface="Arial" panose="020B0604020202020204" pitchFamily="34" charset="0"/>
              </a:rPr>
              <a:t>To register you will need:</a:t>
            </a:r>
          </a:p>
          <a:p>
            <a:pPr marL="0" indent="0">
              <a:buNone/>
            </a:pPr>
            <a:endParaRPr lang="en-IE" sz="2800" dirty="0" smtClean="0">
              <a:solidFill>
                <a:schemeClr val="tx1"/>
              </a:solidFill>
              <a:latin typeface="Arial" panose="020B0604020202020204" pitchFamily="34" charset="0"/>
              <a:cs typeface="Arial" panose="020B0604020202020204" pitchFamily="34" charset="0"/>
            </a:endParaRPr>
          </a:p>
          <a:p>
            <a:pPr marL="982663" indent="-982663"/>
            <a:r>
              <a:rPr lang="en-IE" sz="3500" dirty="0" smtClean="0">
                <a:solidFill>
                  <a:schemeClr val="tx1"/>
                </a:solidFill>
                <a:latin typeface="Arial" panose="020B0604020202020204" pitchFamily="34" charset="0"/>
                <a:cs typeface="Arial" panose="020B0604020202020204" pitchFamily="34" charset="0"/>
              </a:rPr>
              <a:t>Personal Details</a:t>
            </a:r>
          </a:p>
          <a:p>
            <a:pPr marL="982663" indent="-982663"/>
            <a:r>
              <a:rPr lang="en-IE" sz="3500" dirty="0" smtClean="0">
                <a:solidFill>
                  <a:schemeClr val="tx1"/>
                </a:solidFill>
                <a:latin typeface="Arial" panose="020B0604020202020204" pitchFamily="34" charset="0"/>
                <a:cs typeface="Arial" panose="020B0604020202020204" pitchFamily="34" charset="0"/>
              </a:rPr>
              <a:t>Exam Number</a:t>
            </a:r>
          </a:p>
          <a:p>
            <a:pPr marL="982663" indent="-982663"/>
            <a:r>
              <a:rPr lang="en-IE" sz="3500" dirty="0" smtClean="0">
                <a:solidFill>
                  <a:schemeClr val="tx1"/>
                </a:solidFill>
                <a:latin typeface="Arial" panose="020B0604020202020204" pitchFamily="34" charset="0"/>
                <a:cs typeface="Arial" panose="020B0604020202020204" pitchFamily="34" charset="0"/>
              </a:rPr>
              <a:t>PPSN Number ( first 4 digits )</a:t>
            </a:r>
          </a:p>
          <a:p>
            <a:pPr marL="982663" indent="-982663"/>
            <a:r>
              <a:rPr lang="en-IE" sz="3500" dirty="0" smtClean="0">
                <a:solidFill>
                  <a:schemeClr val="tx1"/>
                </a:solidFill>
                <a:latin typeface="Arial" panose="020B0604020202020204" pitchFamily="34" charset="0"/>
                <a:cs typeface="Arial" panose="020B0604020202020204" pitchFamily="34" charset="0"/>
              </a:rPr>
              <a:t>Email you check regularly</a:t>
            </a:r>
          </a:p>
          <a:p>
            <a:pPr marL="982663" indent="-982663"/>
            <a:r>
              <a:rPr lang="en-IE" sz="3500" dirty="0" smtClean="0">
                <a:solidFill>
                  <a:schemeClr val="tx1"/>
                </a:solidFill>
                <a:latin typeface="Arial" panose="020B0604020202020204" pitchFamily="34" charset="0"/>
                <a:cs typeface="Arial" panose="020B0604020202020204" pitchFamily="34" charset="0"/>
              </a:rPr>
              <a:t>Mobile Number </a:t>
            </a:r>
          </a:p>
          <a:p>
            <a:pPr marL="0" indent="0">
              <a:buNone/>
            </a:pPr>
            <a:endParaRPr lang="en-IE" sz="2800" dirty="0">
              <a:solidFill>
                <a:schemeClr val="tx1"/>
              </a:solidFill>
              <a:latin typeface="Arial" panose="020B0604020202020204" pitchFamily="34" charset="0"/>
              <a:cs typeface="Arial" panose="020B0604020202020204" pitchFamily="34" charset="0"/>
            </a:endParaRPr>
          </a:p>
          <a:p>
            <a:endParaRPr lang="en-IE"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8182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Candidate Self-Service Portal (CSSP)</a:t>
            </a:r>
          </a:p>
        </p:txBody>
      </p:sp>
      <p:sp>
        <p:nvSpPr>
          <p:cNvPr id="3" name="Content Placeholder 2"/>
          <p:cNvSpPr>
            <a:spLocks noGrp="1"/>
          </p:cNvSpPr>
          <p:nvPr>
            <p:ph idx="1"/>
          </p:nvPr>
        </p:nvSpPr>
        <p:spPr>
          <a:xfrm>
            <a:off x="1811867" y="2133600"/>
            <a:ext cx="9692745" cy="3777622"/>
          </a:xfrm>
        </p:spPr>
        <p:txBody>
          <a:bodyPr>
            <a:noAutofit/>
          </a:bodyPr>
          <a:lstStyle/>
          <a:p>
            <a:pPr marL="896938" indent="-896938"/>
            <a:r>
              <a:rPr lang="en-IE" sz="2400" dirty="0" smtClean="0">
                <a:solidFill>
                  <a:schemeClr val="tx1"/>
                </a:solidFill>
                <a:latin typeface="Arial" panose="020B0604020202020204" pitchFamily="34" charset="0"/>
                <a:cs typeface="Arial" panose="020B0604020202020204" pitchFamily="34" charset="0"/>
              </a:rPr>
              <a:t>Check your Personal Details</a:t>
            </a:r>
          </a:p>
          <a:p>
            <a:pPr marL="896938" indent="-896938"/>
            <a:r>
              <a:rPr lang="en-IE" sz="2400" dirty="0" smtClean="0">
                <a:solidFill>
                  <a:schemeClr val="tx1"/>
                </a:solidFill>
                <a:latin typeface="Arial" panose="020B0604020202020204" pitchFamily="34" charset="0"/>
                <a:cs typeface="Arial" panose="020B0604020202020204" pitchFamily="34" charset="0"/>
              </a:rPr>
              <a:t>Register for Subjects</a:t>
            </a:r>
          </a:p>
          <a:p>
            <a:pPr marL="896938" indent="-896938"/>
            <a:r>
              <a:rPr lang="en-IE" sz="2400" dirty="0" smtClean="0">
                <a:solidFill>
                  <a:schemeClr val="tx1"/>
                </a:solidFill>
                <a:latin typeface="Arial" panose="020B0604020202020204" pitchFamily="34" charset="0"/>
                <a:cs typeface="Arial" panose="020B0604020202020204" pitchFamily="34" charset="0"/>
              </a:rPr>
              <a:t>Add New Subjects / Withdraw from Subjects</a:t>
            </a:r>
          </a:p>
          <a:p>
            <a:pPr marL="896938" indent="-896938"/>
            <a:r>
              <a:rPr lang="en-IE" sz="2400" dirty="0" smtClean="0">
                <a:solidFill>
                  <a:schemeClr val="tx1"/>
                </a:solidFill>
                <a:latin typeface="Arial" panose="020B0604020202020204" pitchFamily="34" charset="0"/>
                <a:cs typeface="Arial" panose="020B0604020202020204" pitchFamily="34" charset="0"/>
              </a:rPr>
              <a:t>Confirm Levels</a:t>
            </a:r>
          </a:p>
          <a:p>
            <a:pPr marL="896938" indent="-896938">
              <a:buFont typeface="+mj-lt"/>
              <a:buAutoNum type="alphaUcPeriod"/>
            </a:pPr>
            <a:r>
              <a:rPr lang="en-IE" sz="2400" dirty="0" smtClean="0">
                <a:solidFill>
                  <a:schemeClr val="tx1"/>
                </a:solidFill>
                <a:latin typeface="Arial" panose="020B0604020202020204" pitchFamily="34" charset="0"/>
                <a:cs typeface="Arial" panose="020B0604020202020204" pitchFamily="34" charset="0"/>
              </a:rPr>
              <a:t>OPT IN for Leaving Certificate Written Examinations </a:t>
            </a:r>
          </a:p>
          <a:p>
            <a:pPr marL="0" indent="0">
              <a:buNone/>
            </a:pPr>
            <a:r>
              <a:rPr lang="en-IE" sz="2400" dirty="0" smtClean="0">
                <a:solidFill>
                  <a:schemeClr val="tx1"/>
                </a:solidFill>
                <a:latin typeface="Arial" panose="020B0604020202020204" pitchFamily="34" charset="0"/>
                <a:cs typeface="Arial" panose="020B0604020202020204" pitchFamily="34" charset="0"/>
              </a:rPr>
              <a:t>		</a:t>
            </a:r>
            <a:r>
              <a:rPr lang="en-IE" sz="2400" dirty="0" smtClean="0">
                <a:solidFill>
                  <a:srgbClr val="C00000"/>
                </a:solidFill>
                <a:latin typeface="Arial" panose="020B0604020202020204" pitchFamily="34" charset="0"/>
                <a:cs typeface="Arial" panose="020B0604020202020204" pitchFamily="34" charset="0"/>
              </a:rPr>
              <a:t>This is only opportunity to opt for written exams – cannot opt in 		April or May</a:t>
            </a:r>
          </a:p>
          <a:p>
            <a:pPr marL="896938" indent="-896938">
              <a:buFont typeface="+mj-lt"/>
              <a:buAutoNum type="alphaUcPeriod"/>
            </a:pPr>
            <a:r>
              <a:rPr lang="en-IE" sz="2400" dirty="0" smtClean="0">
                <a:solidFill>
                  <a:schemeClr val="tx1"/>
                </a:solidFill>
                <a:latin typeface="Arial" panose="020B0604020202020204" pitchFamily="34" charset="0"/>
                <a:cs typeface="Arial" panose="020B0604020202020204" pitchFamily="34" charset="0"/>
              </a:rPr>
              <a:t>OPT IN for SEC Accredited Grades</a:t>
            </a:r>
          </a:p>
          <a:p>
            <a:pPr marL="896938" indent="-896938">
              <a:buFont typeface="+mj-lt"/>
              <a:buAutoNum type="alphaUcPeriod"/>
            </a:pPr>
            <a:r>
              <a:rPr lang="en-IE" sz="2400" dirty="0" smtClean="0">
                <a:solidFill>
                  <a:schemeClr val="tx1"/>
                </a:solidFill>
                <a:latin typeface="Arial" panose="020B0604020202020204" pitchFamily="34" charset="0"/>
                <a:cs typeface="Arial" panose="020B0604020202020204" pitchFamily="34" charset="0"/>
              </a:rPr>
              <a:t>OPT IN for </a:t>
            </a:r>
            <a:r>
              <a:rPr lang="en-IE" sz="2400" b="1" dirty="0" smtClean="0">
                <a:solidFill>
                  <a:schemeClr val="tx1"/>
                </a:solidFill>
                <a:latin typeface="Arial" panose="020B0604020202020204" pitchFamily="34" charset="0"/>
                <a:cs typeface="Arial" panose="020B0604020202020204" pitchFamily="34" charset="0"/>
              </a:rPr>
              <a:t>BOTH</a:t>
            </a:r>
            <a:r>
              <a:rPr lang="en-IE" sz="2400" dirty="0" smtClean="0">
                <a:solidFill>
                  <a:schemeClr val="tx1"/>
                </a:solidFill>
                <a:latin typeface="Arial" panose="020B0604020202020204" pitchFamily="34" charset="0"/>
                <a:cs typeface="Arial" panose="020B0604020202020204" pitchFamily="34" charset="0"/>
              </a:rPr>
              <a:t> Written Examinations </a:t>
            </a:r>
            <a:r>
              <a:rPr lang="en-IE" sz="2400" b="1" dirty="0" smtClean="0">
                <a:solidFill>
                  <a:schemeClr val="tx1"/>
                </a:solidFill>
                <a:latin typeface="Arial" panose="020B0604020202020204" pitchFamily="34" charset="0"/>
                <a:cs typeface="Arial" panose="020B0604020202020204" pitchFamily="34" charset="0"/>
              </a:rPr>
              <a:t>AND</a:t>
            </a:r>
            <a:r>
              <a:rPr lang="en-IE" sz="2400" dirty="0" smtClean="0">
                <a:solidFill>
                  <a:schemeClr val="tx1"/>
                </a:solidFill>
                <a:latin typeface="Arial" panose="020B0604020202020204" pitchFamily="34" charset="0"/>
                <a:cs typeface="Arial" panose="020B0604020202020204" pitchFamily="34" charset="0"/>
              </a:rPr>
              <a:t> Accredited Grades</a:t>
            </a:r>
            <a:endParaRPr lang="en-I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527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08000"/>
            <a:ext cx="8915400" cy="5403222"/>
          </a:xfrm>
        </p:spPr>
        <p:txBody>
          <a:bodyPr>
            <a:noAutofit/>
          </a:bodyPr>
          <a:lstStyle/>
          <a:p>
            <a:r>
              <a:rPr lang="en-US" sz="2400" dirty="0">
                <a:solidFill>
                  <a:schemeClr val="tx1"/>
                </a:solidFill>
                <a:latin typeface="Arial" panose="020B0604020202020204" pitchFamily="34" charset="0"/>
                <a:cs typeface="Arial" panose="020B0604020202020204" pitchFamily="34" charset="0"/>
              </a:rPr>
              <a:t>If a student opts to sit the </a:t>
            </a:r>
            <a:r>
              <a:rPr lang="en-US" sz="2400" b="1" u="sng" dirty="0">
                <a:solidFill>
                  <a:schemeClr val="tx1"/>
                </a:solidFill>
                <a:latin typeface="Arial" panose="020B0604020202020204" pitchFamily="34" charset="0"/>
                <a:cs typeface="Arial" panose="020B0604020202020204" pitchFamily="34" charset="0"/>
              </a:rPr>
              <a:t>Leaving Certificate examinations </a:t>
            </a:r>
            <a:r>
              <a:rPr lang="en-US" sz="2400" dirty="0">
                <a:solidFill>
                  <a:schemeClr val="tx1"/>
                </a:solidFill>
                <a:latin typeface="Arial" panose="020B0604020202020204" pitchFamily="34" charset="0"/>
                <a:cs typeface="Arial" panose="020B0604020202020204" pitchFamily="34" charset="0"/>
              </a:rPr>
              <a:t>(inclusive of SEC marked additional assessment components, where applicable) and not to receive any SEC Accredited Grades, then s/he will receive Leaving Certificate results/grades in the usual manner. </a:t>
            </a:r>
            <a:endParaRPr lang="en-US" sz="2400" dirty="0" smtClean="0">
              <a:solidFill>
                <a:schemeClr val="tx1"/>
              </a:solidFill>
              <a:latin typeface="Arial" panose="020B0604020202020204" pitchFamily="34" charset="0"/>
              <a:cs typeface="Arial" panose="020B0604020202020204" pitchFamily="34" charset="0"/>
            </a:endParaRPr>
          </a:p>
          <a:p>
            <a:r>
              <a:rPr lang="en-US" sz="2400" dirty="0" smtClean="0">
                <a:solidFill>
                  <a:schemeClr val="tx1"/>
                </a:solidFill>
                <a:latin typeface="Arial" panose="020B0604020202020204" pitchFamily="34" charset="0"/>
                <a:cs typeface="Arial" panose="020B0604020202020204" pitchFamily="34" charset="0"/>
              </a:rPr>
              <a:t>If </a:t>
            </a:r>
            <a:r>
              <a:rPr lang="en-US" sz="2400" dirty="0">
                <a:solidFill>
                  <a:schemeClr val="tx1"/>
                </a:solidFill>
                <a:latin typeface="Arial" panose="020B0604020202020204" pitchFamily="34" charset="0"/>
                <a:cs typeface="Arial" panose="020B0604020202020204" pitchFamily="34" charset="0"/>
              </a:rPr>
              <a:t>a student opts </a:t>
            </a:r>
            <a:r>
              <a:rPr lang="en-US" sz="2400" b="1" dirty="0">
                <a:solidFill>
                  <a:schemeClr val="tx1"/>
                </a:solidFill>
                <a:latin typeface="Arial" panose="020B0604020202020204" pitchFamily="34" charset="0"/>
                <a:cs typeface="Arial" panose="020B0604020202020204" pitchFamily="34" charset="0"/>
              </a:rPr>
              <a:t>only to receive SEC Accredited Grades </a:t>
            </a:r>
            <a:r>
              <a:rPr lang="en-US" sz="2400" dirty="0">
                <a:solidFill>
                  <a:schemeClr val="tx1"/>
                </a:solidFill>
                <a:latin typeface="Arial" panose="020B0604020202020204" pitchFamily="34" charset="0"/>
                <a:cs typeface="Arial" panose="020B0604020202020204" pitchFamily="34" charset="0"/>
              </a:rPr>
              <a:t>and not to sit any Leaving Certificate examinations (inclusive of SEC marked additional assessment components), then s/he will receive only SEC Accredited Grades. </a:t>
            </a:r>
            <a:endParaRPr lang="en-US" sz="2400" dirty="0" smtClean="0">
              <a:solidFill>
                <a:schemeClr val="tx1"/>
              </a:solidFill>
              <a:latin typeface="Arial" panose="020B0604020202020204" pitchFamily="34" charset="0"/>
              <a:cs typeface="Arial" panose="020B0604020202020204" pitchFamily="34" charset="0"/>
            </a:endParaRPr>
          </a:p>
          <a:p>
            <a:r>
              <a:rPr lang="en-US" sz="2400" dirty="0" smtClean="0">
                <a:solidFill>
                  <a:schemeClr val="tx1"/>
                </a:solidFill>
                <a:latin typeface="Arial" panose="020B0604020202020204" pitchFamily="34" charset="0"/>
                <a:cs typeface="Arial" panose="020B0604020202020204" pitchFamily="34" charset="0"/>
              </a:rPr>
              <a:t>If </a:t>
            </a:r>
            <a:r>
              <a:rPr lang="en-US" sz="2400" dirty="0">
                <a:solidFill>
                  <a:schemeClr val="tx1"/>
                </a:solidFill>
                <a:latin typeface="Arial" panose="020B0604020202020204" pitchFamily="34" charset="0"/>
                <a:cs typeface="Arial" panose="020B0604020202020204" pitchFamily="34" charset="0"/>
              </a:rPr>
              <a:t>a student </a:t>
            </a:r>
            <a:r>
              <a:rPr lang="en-US" sz="2400" b="1" dirty="0">
                <a:solidFill>
                  <a:schemeClr val="tx1"/>
                </a:solidFill>
                <a:latin typeface="Arial" panose="020B0604020202020204" pitchFamily="34" charset="0"/>
                <a:cs typeface="Arial" panose="020B0604020202020204" pitchFamily="34" charset="0"/>
              </a:rPr>
              <a:t>opts to sit the Leaving Certificate examination </a:t>
            </a:r>
            <a:r>
              <a:rPr lang="en-US" sz="2400" dirty="0">
                <a:solidFill>
                  <a:schemeClr val="tx1"/>
                </a:solidFill>
                <a:latin typeface="Arial" panose="020B0604020202020204" pitchFamily="34" charset="0"/>
                <a:cs typeface="Arial" panose="020B0604020202020204" pitchFamily="34" charset="0"/>
              </a:rPr>
              <a:t>(inclusive of SEC marked additional assessment components) in one or more subjects </a:t>
            </a:r>
            <a:r>
              <a:rPr lang="en-US" sz="2400" b="1" dirty="0">
                <a:solidFill>
                  <a:schemeClr val="tx1"/>
                </a:solidFill>
                <a:latin typeface="Arial" panose="020B0604020202020204" pitchFamily="34" charset="0"/>
                <a:cs typeface="Arial" panose="020B0604020202020204" pitchFamily="34" charset="0"/>
              </a:rPr>
              <a:t>and also to receive SEC Accredited </a:t>
            </a:r>
            <a:r>
              <a:rPr lang="en-US" sz="2400" dirty="0">
                <a:solidFill>
                  <a:schemeClr val="tx1"/>
                </a:solidFill>
                <a:latin typeface="Arial" panose="020B0604020202020204" pitchFamily="34" charset="0"/>
                <a:cs typeface="Arial" panose="020B0604020202020204" pitchFamily="34" charset="0"/>
              </a:rPr>
              <a:t>Grades in one or more subjects, then s/he will receive the </a:t>
            </a:r>
            <a:r>
              <a:rPr lang="en-US" sz="2400" b="1" u="sng" dirty="0">
                <a:solidFill>
                  <a:schemeClr val="tx1"/>
                </a:solidFill>
                <a:latin typeface="Arial" panose="020B0604020202020204" pitchFamily="34" charset="0"/>
                <a:cs typeface="Arial" panose="020B0604020202020204" pitchFamily="34" charset="0"/>
              </a:rPr>
              <a:t>best combination</a:t>
            </a:r>
            <a:r>
              <a:rPr lang="en-US" sz="2400" dirty="0">
                <a:solidFill>
                  <a:schemeClr val="tx1"/>
                </a:solidFill>
                <a:latin typeface="Arial" panose="020B0604020202020204" pitchFamily="34" charset="0"/>
                <a:cs typeface="Arial" panose="020B0604020202020204" pitchFamily="34" charset="0"/>
              </a:rPr>
              <a:t> of the Leaving Certificate grades and SEC Accredited Grades achieved. </a:t>
            </a:r>
            <a:endParaRPr lang="en-I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97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521350" y="135465"/>
            <a:ext cx="5399717" cy="6571665"/>
          </a:xfrm>
          <a:prstGeom prst="rect">
            <a:avLst/>
          </a:prstGeom>
        </p:spPr>
      </p:pic>
      <p:sp>
        <p:nvSpPr>
          <p:cNvPr id="5" name="TextBox 4"/>
          <p:cNvSpPr txBox="1"/>
          <p:nvPr/>
        </p:nvSpPr>
        <p:spPr>
          <a:xfrm>
            <a:off x="2048933" y="1778000"/>
            <a:ext cx="3845925" cy="1384995"/>
          </a:xfrm>
          <a:prstGeom prst="rect">
            <a:avLst/>
          </a:prstGeom>
          <a:noFill/>
        </p:spPr>
        <p:txBody>
          <a:bodyPr wrap="none" rtlCol="0">
            <a:spAutoFit/>
          </a:bodyPr>
          <a:lstStyle/>
          <a:p>
            <a:r>
              <a:rPr lang="en-IE" sz="2800" dirty="0" smtClean="0"/>
              <a:t>Circular Letter S07/21</a:t>
            </a:r>
          </a:p>
          <a:p>
            <a:r>
              <a:rPr lang="en-IE" sz="2800" dirty="0" smtClean="0"/>
              <a:t> </a:t>
            </a:r>
          </a:p>
          <a:p>
            <a:r>
              <a:rPr lang="en-IE" sz="2800" dirty="0" smtClean="0"/>
              <a:t>3</a:t>
            </a:r>
            <a:r>
              <a:rPr lang="en-IE" sz="2800" baseline="30000" dirty="0" smtClean="0"/>
              <a:t>rd</a:t>
            </a:r>
            <a:r>
              <a:rPr lang="en-IE" sz="2800" dirty="0" smtClean="0"/>
              <a:t> March 2021</a:t>
            </a:r>
            <a:endParaRPr lang="en-IE" sz="2800" dirty="0"/>
          </a:p>
        </p:txBody>
      </p:sp>
    </p:spTree>
    <p:extLst>
      <p:ext uri="{BB962C8B-B14F-4D97-AF65-F5344CB8AC3E}">
        <p14:creationId xmlns:p14="http://schemas.microsoft.com/office/powerpoint/2010/main" val="3324602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Subject Levels</a:t>
            </a:r>
            <a:br>
              <a:rPr lang="en-IE" dirty="0" smtClean="0"/>
            </a:br>
            <a:r>
              <a:rPr lang="en-IE" dirty="0" smtClean="0"/>
              <a:t>Careful Consideration Now Given	</a:t>
            </a:r>
            <a:br>
              <a:rPr lang="en-IE" dirty="0" smtClean="0"/>
            </a:br>
            <a:r>
              <a:rPr lang="en-IE" dirty="0" smtClean="0"/>
              <a:t>Re-visited End of April / May</a:t>
            </a:r>
            <a:endParaRPr lang="en-IE" dirty="0"/>
          </a:p>
        </p:txBody>
      </p:sp>
      <p:sp>
        <p:nvSpPr>
          <p:cNvPr id="3" name="Content Placeholder 2"/>
          <p:cNvSpPr>
            <a:spLocks noGrp="1"/>
          </p:cNvSpPr>
          <p:nvPr>
            <p:ph sz="half" idx="1"/>
          </p:nvPr>
        </p:nvSpPr>
        <p:spPr>
          <a:xfrm>
            <a:off x="1693334" y="2573866"/>
            <a:ext cx="4334934" cy="3337355"/>
          </a:xfrm>
        </p:spPr>
        <p:txBody>
          <a:bodyPr>
            <a:normAutofit lnSpcReduction="10000"/>
          </a:bodyPr>
          <a:lstStyle/>
          <a:p>
            <a:pPr marL="0" indent="0">
              <a:buNone/>
            </a:pPr>
            <a:r>
              <a:rPr lang="en-IE" b="1" dirty="0" smtClean="0"/>
              <a:t>Leaving Certificate Written Exams	</a:t>
            </a:r>
          </a:p>
          <a:p>
            <a:pPr marL="0" indent="0">
              <a:buNone/>
            </a:pPr>
            <a:r>
              <a:rPr lang="en-US" sz="2000" dirty="0">
                <a:latin typeface="Arial" panose="020B0604020202020204" pitchFamily="34" charset="0"/>
                <a:cs typeface="Arial" panose="020B0604020202020204" pitchFamily="34" charset="0"/>
              </a:rPr>
              <a:t>Candidates opting to sit the examinations will be permitted to change their levels in respect of the written examinations on the day of the examination, as they are in a normal year.</a:t>
            </a:r>
            <a:endParaRPr lang="en-IE" sz="200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6028268" y="2573866"/>
            <a:ext cx="5476343" cy="3329978"/>
          </a:xfrm>
        </p:spPr>
        <p:txBody>
          <a:bodyPr>
            <a:normAutofit lnSpcReduction="10000"/>
          </a:bodyPr>
          <a:lstStyle/>
          <a:p>
            <a:pPr marL="0" indent="0">
              <a:buNone/>
            </a:pPr>
            <a:r>
              <a:rPr lang="en-IE" b="1" dirty="0" smtClean="0"/>
              <a:t>SEC Accredited Grades</a:t>
            </a:r>
            <a:endParaRPr lang="en-IE" dirty="0"/>
          </a:p>
          <a:p>
            <a:pPr marL="0" indent="0">
              <a:buNone/>
            </a:pPr>
            <a:r>
              <a:rPr lang="en-US" sz="2000" dirty="0">
                <a:latin typeface="Arial" panose="020B0604020202020204" pitchFamily="34" charset="0"/>
                <a:cs typeface="Arial" panose="020B0604020202020204" pitchFamily="34" charset="0"/>
              </a:rPr>
              <a:t>The level selected by candidates at the end of April/early May will be an absolutely final decision when it comes to the level – Higher, Ordinary or Foundation – in which they will receive their accredited grade in each subject</a:t>
            </a:r>
            <a:r>
              <a:rPr lang="en-US" sz="2000" dirty="0" smtClean="0">
                <a:latin typeface="Arial" panose="020B0604020202020204" pitchFamily="34" charset="0"/>
                <a:cs typeface="Arial" panose="020B0604020202020204" pitchFamily="34" charset="0"/>
              </a:rPr>
              <a:t>.</a:t>
            </a:r>
          </a:p>
          <a:p>
            <a:pPr marL="0" indent="0">
              <a:buNone/>
            </a:pPr>
            <a:r>
              <a:rPr lang="en-US" sz="2000" dirty="0" smtClean="0">
                <a:latin typeface="Arial" panose="020B0604020202020204" pitchFamily="34" charset="0"/>
                <a:cs typeface="Arial" panose="020B0604020202020204" pitchFamily="34" charset="0"/>
              </a:rPr>
              <a:t> </a:t>
            </a:r>
          </a:p>
          <a:p>
            <a:pPr marL="0" indent="0">
              <a:buNone/>
            </a:pPr>
            <a:r>
              <a:rPr lang="en-US" sz="2000" dirty="0" smtClean="0">
                <a:latin typeface="Arial" panose="020B0604020202020204" pitchFamily="34" charset="0"/>
                <a:cs typeface="Arial" panose="020B0604020202020204" pitchFamily="34" charset="0"/>
              </a:rPr>
              <a:t>Candidates </a:t>
            </a:r>
            <a:r>
              <a:rPr lang="en-US" sz="2000" dirty="0">
                <a:latin typeface="Arial" panose="020B0604020202020204" pitchFamily="34" charset="0"/>
                <a:cs typeface="Arial" panose="020B0604020202020204" pitchFamily="34" charset="0"/>
              </a:rPr>
              <a:t>(or schools) will not be permitted to change levels for the purpose of the accredited grades process after </a:t>
            </a:r>
            <a:r>
              <a:rPr lang="en-US" sz="2000" dirty="0" smtClean="0">
                <a:latin typeface="Arial" panose="020B0604020202020204" pitchFamily="34" charset="0"/>
                <a:cs typeface="Arial" panose="020B0604020202020204" pitchFamily="34" charset="0"/>
              </a:rPr>
              <a:t>that time</a:t>
            </a:r>
            <a:r>
              <a:rPr lang="en-US" sz="2000" dirty="0">
                <a:latin typeface="Arial" panose="020B0604020202020204" pitchFamily="34" charset="0"/>
                <a:cs typeface="Arial" panose="020B0604020202020204" pitchFamily="34" charset="0"/>
              </a:rPr>
              <a:t>.</a:t>
            </a:r>
            <a:endParaRPr lang="en-I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0355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Course Work and SEC Accredited Grades</a:t>
            </a:r>
            <a:endParaRPr lang="en-IE" dirty="0"/>
          </a:p>
        </p:txBody>
      </p:sp>
      <p:sp>
        <p:nvSpPr>
          <p:cNvPr id="3" name="Content Placeholder 2"/>
          <p:cNvSpPr>
            <a:spLocks noGrp="1"/>
          </p:cNvSpPr>
          <p:nvPr>
            <p:ph idx="1"/>
          </p:nvPr>
        </p:nvSpPr>
        <p:spPr/>
        <p:txBody>
          <a:bodyPr>
            <a:normAutofit/>
          </a:bodyPr>
          <a:lstStyle/>
          <a:p>
            <a:r>
              <a:rPr lang="en-IE" sz="2400" dirty="0">
                <a:latin typeface="Arial" panose="020B0604020202020204" pitchFamily="34" charset="0"/>
                <a:cs typeface="Arial" panose="020B0604020202020204" pitchFamily="34" charset="0"/>
              </a:rPr>
              <a:t>In reaching their estimate in subjects with more than one component, teachers will have regard to the written examination and the additional component. The estimation will also take in to consideration the appropriate weightings for all of the components.</a:t>
            </a:r>
          </a:p>
          <a:p>
            <a:r>
              <a:rPr lang="en-IE" sz="2400" dirty="0">
                <a:latin typeface="Arial" panose="020B0604020202020204" pitchFamily="34" charset="0"/>
                <a:cs typeface="Arial" panose="020B0604020202020204" pitchFamily="34" charset="0"/>
              </a:rPr>
              <a:t>Teachers will be asked to formally record their consideration of each component part</a:t>
            </a:r>
            <a:r>
              <a:rPr lang="en-IE" sz="2400" dirty="0" smtClean="0">
                <a:latin typeface="Arial" panose="020B0604020202020204" pitchFamily="34" charset="0"/>
                <a:cs typeface="Arial" panose="020B0604020202020204" pitchFamily="34" charset="0"/>
              </a:rPr>
              <a:t>.</a:t>
            </a:r>
          </a:p>
          <a:p>
            <a:pPr marL="0" indent="0">
              <a:buNone/>
            </a:pPr>
            <a:r>
              <a:rPr lang="en-IE" sz="1600" i="1" dirty="0" smtClean="0">
                <a:latin typeface="Arial" panose="020B0604020202020204" pitchFamily="34" charset="0"/>
                <a:cs typeface="Arial" panose="020B0604020202020204" pitchFamily="34" charset="0"/>
              </a:rPr>
              <a:t>Pg. 12 </a:t>
            </a:r>
            <a:r>
              <a:rPr lang="en-US" sz="1600" i="1" dirty="0">
                <a:latin typeface="Arial" panose="020B0604020202020204" pitchFamily="34" charset="0"/>
                <a:cs typeface="Arial" panose="020B0604020202020204" pitchFamily="34" charset="0"/>
              </a:rPr>
              <a:t>A Guide to State Examinations and Accredited Grades for Leaving Certificate 2021</a:t>
            </a:r>
            <a:endParaRPr lang="en-IE" sz="1600" i="1" dirty="0" smtClean="0">
              <a:latin typeface="Arial" panose="020B0604020202020204" pitchFamily="34" charset="0"/>
              <a:cs typeface="Arial" panose="020B0604020202020204" pitchFamily="34" charset="0"/>
            </a:endParaRPr>
          </a:p>
          <a:p>
            <a:r>
              <a:rPr lang="en-IE" sz="2400" dirty="0" smtClean="0">
                <a:latin typeface="Arial" panose="020B0604020202020204" pitchFamily="34" charset="0"/>
                <a:cs typeface="Arial" panose="020B0604020202020204" pitchFamily="34" charset="0"/>
              </a:rPr>
              <a:t>Table of directions and dates in </a:t>
            </a:r>
            <a:r>
              <a:rPr lang="en-IE" sz="2400" i="1" dirty="0" err="1" smtClean="0">
                <a:latin typeface="Arial" panose="020B0604020202020204" pitchFamily="34" charset="0"/>
                <a:cs typeface="Arial" panose="020B0604020202020204" pitchFamily="34" charset="0"/>
              </a:rPr>
              <a:t>pg</a:t>
            </a:r>
            <a:r>
              <a:rPr lang="en-IE" sz="2400" i="1" dirty="0" smtClean="0">
                <a:latin typeface="Arial" panose="020B0604020202020204" pitchFamily="34" charset="0"/>
                <a:cs typeface="Arial" panose="020B0604020202020204" pitchFamily="34" charset="0"/>
              </a:rPr>
              <a:t> 3 S07/21 (Slide 6)</a:t>
            </a:r>
            <a:endParaRPr lang="en-IE" sz="2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055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Orals and Music </a:t>
            </a:r>
            <a:r>
              <a:rPr lang="en-IE" dirty="0" err="1" smtClean="0"/>
              <a:t>Practicals</a:t>
            </a:r>
            <a:r>
              <a:rPr lang="en-IE" dirty="0" smtClean="0"/>
              <a:t> - Easter</a:t>
            </a:r>
            <a:endParaRPr lang="en-IE" dirty="0"/>
          </a:p>
        </p:txBody>
      </p:sp>
      <p:sp>
        <p:nvSpPr>
          <p:cNvPr id="3" name="Content Placeholder 2"/>
          <p:cNvSpPr>
            <a:spLocks noGrp="1"/>
          </p:cNvSpPr>
          <p:nvPr>
            <p:ph idx="1"/>
          </p:nvPr>
        </p:nvSpPr>
        <p:spPr>
          <a:xfrm>
            <a:off x="7048768" y="2353733"/>
            <a:ext cx="4296565" cy="3777622"/>
          </a:xfrm>
        </p:spPr>
        <p:txBody>
          <a:bodyPr/>
          <a:lstStyle/>
          <a:p>
            <a:pPr marL="0" indent="0">
              <a:buNone/>
            </a:pPr>
            <a:r>
              <a:rPr lang="en-IE" sz="2400" b="1" dirty="0" smtClean="0">
                <a:latin typeface="Arial" panose="020B0604020202020204" pitchFamily="34" charset="0"/>
                <a:cs typeface="Arial" panose="020B0604020202020204" pitchFamily="34" charset="0"/>
              </a:rPr>
              <a:t>Music Practical – 2</a:t>
            </a:r>
            <a:r>
              <a:rPr lang="en-IE" sz="2400" b="1" baseline="30000" dirty="0" smtClean="0">
                <a:latin typeface="Arial" panose="020B0604020202020204" pitchFamily="34" charset="0"/>
                <a:cs typeface="Arial" panose="020B0604020202020204" pitchFamily="34" charset="0"/>
              </a:rPr>
              <a:t>nd</a:t>
            </a:r>
            <a:r>
              <a:rPr lang="en-IE" sz="2400" b="1" dirty="0" smtClean="0">
                <a:latin typeface="Arial" panose="020B0604020202020204" pitchFamily="34" charset="0"/>
                <a:cs typeface="Arial" panose="020B0604020202020204" pitchFamily="34" charset="0"/>
              </a:rPr>
              <a:t> Week</a:t>
            </a:r>
          </a:p>
          <a:p>
            <a:r>
              <a:rPr lang="en-IE" sz="2400" dirty="0" smtClean="0">
                <a:latin typeface="Arial" panose="020B0604020202020204" pitchFamily="34" charset="0"/>
                <a:cs typeface="Arial" panose="020B0604020202020204" pitchFamily="34" charset="0"/>
              </a:rPr>
              <a:t>SEC appointed examiner</a:t>
            </a:r>
          </a:p>
          <a:p>
            <a:r>
              <a:rPr lang="en-IE" sz="2400" dirty="0" smtClean="0">
                <a:latin typeface="Arial" panose="020B0604020202020204" pitchFamily="34" charset="0"/>
                <a:cs typeface="Arial" panose="020B0604020202020204" pitchFamily="34" charset="0"/>
              </a:rPr>
              <a:t>Recorded</a:t>
            </a:r>
          </a:p>
          <a:p>
            <a:r>
              <a:rPr lang="en-IE" sz="2400" dirty="0" smtClean="0">
                <a:latin typeface="Arial" panose="020B0604020202020204" pitchFamily="34" charset="0"/>
                <a:cs typeface="Arial" panose="020B0604020202020204" pitchFamily="34" charset="0"/>
              </a:rPr>
              <a:t>Sent to SEC to include in final marking</a:t>
            </a:r>
          </a:p>
          <a:p>
            <a:pPr marL="0" indent="0">
              <a:buNone/>
            </a:pPr>
            <a:endParaRPr lang="en-IE" dirty="0" smtClean="0"/>
          </a:p>
        </p:txBody>
      </p:sp>
      <p:sp>
        <p:nvSpPr>
          <p:cNvPr id="4" name="Content Placeholder 2"/>
          <p:cNvSpPr txBox="1">
            <a:spLocks/>
          </p:cNvSpPr>
          <p:nvPr/>
        </p:nvSpPr>
        <p:spPr>
          <a:xfrm>
            <a:off x="2745325" y="2353733"/>
            <a:ext cx="3828521"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IE" sz="2400" b="1" dirty="0" smtClean="0">
                <a:latin typeface="Arial" panose="020B0604020202020204" pitchFamily="34" charset="0"/>
                <a:cs typeface="Arial" panose="020B0604020202020204" pitchFamily="34" charset="0"/>
              </a:rPr>
              <a:t>Language Orals</a:t>
            </a:r>
          </a:p>
          <a:p>
            <a:r>
              <a:rPr lang="en-IE" sz="2400" dirty="0" smtClean="0">
                <a:latin typeface="Arial" panose="020B0604020202020204" pitchFamily="34" charset="0"/>
                <a:cs typeface="Arial" panose="020B0604020202020204" pitchFamily="34" charset="0"/>
              </a:rPr>
              <a:t>In school Teacher</a:t>
            </a:r>
          </a:p>
          <a:p>
            <a:r>
              <a:rPr lang="en-IE" sz="2400" dirty="0" smtClean="0">
                <a:latin typeface="Arial" panose="020B0604020202020204" pitchFamily="34" charset="0"/>
                <a:cs typeface="Arial" panose="020B0604020202020204" pitchFamily="34" charset="0"/>
              </a:rPr>
              <a:t>Recorded </a:t>
            </a:r>
          </a:p>
          <a:p>
            <a:r>
              <a:rPr lang="en-IE" sz="2400" dirty="0" smtClean="0">
                <a:latin typeface="Arial" panose="020B0604020202020204" pitchFamily="34" charset="0"/>
                <a:cs typeface="Arial" panose="020B0604020202020204" pitchFamily="34" charset="0"/>
              </a:rPr>
              <a:t>Sent to SEC for grading</a:t>
            </a:r>
          </a:p>
        </p:txBody>
      </p:sp>
    </p:spTree>
    <p:extLst>
      <p:ext uri="{BB962C8B-B14F-4D97-AF65-F5344CB8AC3E}">
        <p14:creationId xmlns:p14="http://schemas.microsoft.com/office/powerpoint/2010/main" val="3323101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pVersion xmlns="3a6c5db3-436e-4ac5-b42c-6c2541134933" xsi:nil="true"/>
    <_ip_UnifiedCompliancePolicyUIAction xmlns="http://schemas.microsoft.com/sharepoint/v3" xsi:nil="true"/>
    <LMS_Mappings xmlns="3a6c5db3-436e-4ac5-b42c-6c2541134933" xsi:nil="true"/>
    <NotebookType xmlns="3a6c5db3-436e-4ac5-b42c-6c2541134933" xsi:nil="true"/>
    <Student_Groups xmlns="3a6c5db3-436e-4ac5-b42c-6c2541134933">
      <UserInfo>
        <DisplayName/>
        <AccountId xsi:nil="true"/>
        <AccountType/>
      </UserInfo>
    </Student_Groups>
    <Self_Registration_Enabled0 xmlns="3a6c5db3-436e-4ac5-b42c-6c2541134933" xsi:nil="true"/>
    <DefaultSectionNames xmlns="3a6c5db3-436e-4ac5-b42c-6c2541134933" xsi:nil="true"/>
    <Owner xmlns="3a6c5db3-436e-4ac5-b42c-6c2541134933">
      <UserInfo>
        <DisplayName/>
        <AccountId xsi:nil="true"/>
        <AccountType/>
      </UserInfo>
    </Owner>
    <Students xmlns="3a6c5db3-436e-4ac5-b42c-6c2541134933">
      <UserInfo>
        <DisplayName/>
        <AccountId xsi:nil="true"/>
        <AccountType/>
      </UserInfo>
    </Students>
    <Math_Settings xmlns="3a6c5db3-436e-4ac5-b42c-6c2541134933" xsi:nil="true"/>
    <Is_Collaboration_Space_Locked xmlns="3a6c5db3-436e-4ac5-b42c-6c2541134933" xsi:nil="true"/>
    <Invited_Teachers xmlns="3a6c5db3-436e-4ac5-b42c-6c2541134933" xsi:nil="true"/>
    <Invited_Students xmlns="3a6c5db3-436e-4ac5-b42c-6c2541134933" xsi:nil="true"/>
    <IsNotebookLocked xmlns="3a6c5db3-436e-4ac5-b42c-6c2541134933" xsi:nil="true"/>
    <FolderType xmlns="3a6c5db3-436e-4ac5-b42c-6c2541134933" xsi:nil="true"/>
    <_ip_UnifiedCompliancePolicyProperties xmlns="http://schemas.microsoft.com/sharepoint/v3" xsi:nil="true"/>
    <Has_Teacher_Only_SectionGroup xmlns="3a6c5db3-436e-4ac5-b42c-6c2541134933" xsi:nil="true"/>
    <Templates xmlns="3a6c5db3-436e-4ac5-b42c-6c2541134933" xsi:nil="true"/>
    <TeamsChannelId xmlns="3a6c5db3-436e-4ac5-b42c-6c2541134933" xsi:nil="true"/>
    <Teachers xmlns="3a6c5db3-436e-4ac5-b42c-6c2541134933">
      <UserInfo>
        <DisplayName/>
        <AccountId xsi:nil="true"/>
        <AccountType/>
      </UserInfo>
    </Teachers>
    <CultureName xmlns="3a6c5db3-436e-4ac5-b42c-6c2541134933" xsi:nil="true"/>
    <Distribution_Groups xmlns="3a6c5db3-436e-4ac5-b42c-6c2541134933" xsi:nil="true"/>
    <Self_Registration_Enabled xmlns="3a6c5db3-436e-4ac5-b42c-6c254113493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38E1687720BD429721505D669795DD" ma:contentTypeVersion="36" ma:contentTypeDescription="Create a new document." ma:contentTypeScope="" ma:versionID="bde7b6369daabd59ee52b7005a54c645">
  <xsd:schema xmlns:xsd="http://www.w3.org/2001/XMLSchema" xmlns:xs="http://www.w3.org/2001/XMLSchema" xmlns:p="http://schemas.microsoft.com/office/2006/metadata/properties" xmlns:ns1="http://schemas.microsoft.com/sharepoint/v3" xmlns:ns3="3a6c5db3-436e-4ac5-b42c-6c2541134933" xmlns:ns4="1c9fe734-6306-44cc-923a-8b63c67256fc" targetNamespace="http://schemas.microsoft.com/office/2006/metadata/properties" ma:root="true" ma:fieldsID="7801c73236007af3d9a475a138daeccc" ns1:_="" ns3:_="" ns4:_="">
    <xsd:import namespace="http://schemas.microsoft.com/sharepoint/v3"/>
    <xsd:import namespace="3a6c5db3-436e-4ac5-b42c-6c2541134933"/>
    <xsd:import namespace="1c9fe734-6306-44cc-923a-8b63c67256fc"/>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Has_Teacher_Only_SectionGroup" minOccurs="0"/>
                <xsd:element ref="ns3:CultureName" minOccurs="0"/>
                <xsd:element ref="ns3:Is_Collaboration_Space_Locked" minOccurs="0"/>
                <xsd:element ref="ns3:MediaServiceMetadata" minOccurs="0"/>
                <xsd:element ref="ns3:MediaServiceFastMetadata" minOccurs="0"/>
                <xsd:element ref="ns3:MediaServiceDateTaken" minOccurs="0"/>
                <xsd:element ref="ns3:Templates" minOccurs="0"/>
                <xsd:element ref="ns3:Self_Registration_Enabled0" minOccurs="0"/>
                <xsd:element ref="ns3:MediaServiceAutoTags" minOccurs="0"/>
                <xsd:element ref="ns1:_ip_UnifiedCompliancePolicyProperties" minOccurs="0"/>
                <xsd:element ref="ns1:_ip_UnifiedCompliancePolicyUIAction"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TeamsChannelId" minOccurs="0"/>
                <xsd:element ref="ns3:Math_Settings" minOccurs="0"/>
                <xsd:element ref="ns3:Distribution_Groups" minOccurs="0"/>
                <xsd:element ref="ns3:LMS_Mappings" minOccurs="0"/>
                <xsd:element ref="ns3: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1" nillable="true" ma:displayName="Unified Compliance Policy Properties" ma:hidden="true" ma:internalName="_ip_UnifiedCompliancePolicyProperties">
      <xsd:simpleType>
        <xsd:restriction base="dms:Note"/>
      </xsd:simpleType>
    </xsd:element>
    <xsd:element name="_ip_UnifiedCompliancePolicyUIAction" ma:index="3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6c5db3-436e-4ac5-b42c-6c2541134933" elementFormDefault="qualified">
    <xsd:import namespace="http://schemas.microsoft.com/office/2006/documentManagement/types"/>
    <xsd:import namespace="http://schemas.microsoft.com/office/infopath/2007/PartnerControls"/>
    <xsd:element name="NotebookType" ma:index="8" nillable="true" ma:displayName="Notebook Type" ma:indexed="tru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Has_Teacher_Only_SectionGroup" ma:index="22" nillable="true" ma:displayName="Has Teacher Only SectionGroup" ma:internalName="Has_Teacher_Only_SectionGroup">
      <xsd:simpleType>
        <xsd:restriction base="dms:Boolean"/>
      </xsd:simpleType>
    </xsd:element>
    <xsd:element name="CultureName" ma:index="23" nillable="true" ma:displayName="Culture Name" ma:internalName="CultureName">
      <xsd:simpleType>
        <xsd:restriction base="dms:Text"/>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Templates" ma:index="28" nillable="true" ma:displayName="Templates" ma:internalName="Templates">
      <xsd:simpleType>
        <xsd:restriction base="dms:Note">
          <xsd:maxLength value="255"/>
        </xsd:restriction>
      </xsd:simpleType>
    </xsd:element>
    <xsd:element name="Self_Registration_Enabled0" ma:index="29" nillable="true" ma:displayName="Self Registration Enabled" ma:internalName="Self_Registration_Enabled0">
      <xsd:simpleType>
        <xsd:restriction base="dms:Boolean"/>
      </xsd:simpleType>
    </xsd:element>
    <xsd:element name="MediaServiceAutoTags" ma:index="30" nillable="true" ma:displayName="MediaServiceAutoTags" ma:description="" ma:internalName="MediaServiceAutoTags" ma:readOnly="true">
      <xsd:simpleType>
        <xsd:restriction base="dms:Text"/>
      </xsd:simpleType>
    </xsd:element>
    <xsd:element name="MediaServiceOCR" ma:index="33" nillable="true" ma:displayName="MediaServiceOCR"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Location" ma:index="36" nillable="true" ma:displayName="Location" ma:internalName="MediaServiceLocation" ma:readOnly="true">
      <xsd:simpleType>
        <xsd:restriction base="dms:Text"/>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element name="TeamsChannelId" ma:index="39" nillable="true" ma:displayName="Teams Channel Id" ma:internalName="TeamsChannelId">
      <xsd:simpleType>
        <xsd:restriction base="dms:Text"/>
      </xsd:simpleType>
    </xsd:element>
    <xsd:element name="Math_Settings" ma:index="40" nillable="true" ma:displayName="Math Settings" ma:internalName="Math_Settings">
      <xsd:simpleType>
        <xsd:restriction base="dms:Text"/>
      </xsd:simpleType>
    </xsd:element>
    <xsd:element name="Distribution_Groups" ma:index="41" nillable="true" ma:displayName="Distribution Groups" ma:internalName="Distribution_Groups">
      <xsd:simpleType>
        <xsd:restriction base="dms:Note">
          <xsd:maxLength value="255"/>
        </xsd:restriction>
      </xsd:simpleType>
    </xsd:element>
    <xsd:element name="LMS_Mappings" ma:index="42" nillable="true" ma:displayName="LMS Mappings" ma:internalName="LMS_Mappings">
      <xsd:simpleType>
        <xsd:restriction base="dms:Note">
          <xsd:maxLength value="255"/>
        </xsd:restriction>
      </xsd:simpleType>
    </xsd:element>
    <xsd:element name="IsNotebookLocked" ma:index="43"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c9fe734-6306-44cc-923a-8b63c67256fc" elementFormDefault="qualified">
    <xsd:import namespace="http://schemas.microsoft.com/office/2006/documentManagement/types"/>
    <xsd:import namespace="http://schemas.microsoft.com/office/infopath/2007/PartnerControls"/>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element name="SharingHintHash" ma:index="21"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41EAE4-4BCB-4191-B12C-F55D7CD3ACAC}">
  <ds:schemaRefs>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3a6c5db3-436e-4ac5-b42c-6c2541134933"/>
    <ds:schemaRef ds:uri="http://purl.org/dc/dcmitype/"/>
    <ds:schemaRef ds:uri="http://schemas.microsoft.com/office/infopath/2007/PartnerControls"/>
    <ds:schemaRef ds:uri="http://purl.org/dc/elements/1.1/"/>
    <ds:schemaRef ds:uri="1c9fe734-6306-44cc-923a-8b63c67256fc"/>
    <ds:schemaRef ds:uri="http://www.w3.org/XML/1998/namespace"/>
  </ds:schemaRefs>
</ds:datastoreItem>
</file>

<file path=customXml/itemProps2.xml><?xml version="1.0" encoding="utf-8"?>
<ds:datastoreItem xmlns:ds="http://schemas.openxmlformats.org/officeDocument/2006/customXml" ds:itemID="{B73DC3E9-CAE9-4702-9A7C-8049810AD42D}">
  <ds:schemaRefs>
    <ds:schemaRef ds:uri="http://schemas.microsoft.com/sharepoint/v3/contenttype/forms"/>
  </ds:schemaRefs>
</ds:datastoreItem>
</file>

<file path=customXml/itemProps3.xml><?xml version="1.0" encoding="utf-8"?>
<ds:datastoreItem xmlns:ds="http://schemas.openxmlformats.org/officeDocument/2006/customXml" ds:itemID="{97CD37EF-8222-4185-8574-6A8C18A70C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a6c5db3-436e-4ac5-b42c-6c2541134933"/>
    <ds:schemaRef ds:uri="1c9fe734-6306-44cc-923a-8b63c67256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48</TotalTime>
  <Words>573</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Leaving Certificate 2021</vt:lpstr>
      <vt:lpstr>Candidate Self-Service Portal (CSSP) </vt:lpstr>
      <vt:lpstr>Candidate Self-Service Portal (CSSP) </vt:lpstr>
      <vt:lpstr>Candidate Self-Service Portal (CSSP)</vt:lpstr>
      <vt:lpstr>PowerPoint Presentation</vt:lpstr>
      <vt:lpstr>PowerPoint Presentation</vt:lpstr>
      <vt:lpstr>Subject Levels Careful Consideration Now Given  Re-visited End of April / May</vt:lpstr>
      <vt:lpstr>Course Work and SEC Accredited Grades</vt:lpstr>
      <vt:lpstr>Orals and Music Practicals - Easter</vt:lpstr>
      <vt:lpstr>Candidate Self-Service Portal (CSSP) </vt:lpstr>
      <vt:lpstr>PowerPoint Presentation</vt:lpstr>
    </vt:vector>
  </TitlesOfParts>
  <Company>MSLETB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Leaving Certificate 2021</dc:title>
  <dc:creator>Anita Gallagher</dc:creator>
  <cp:lastModifiedBy>Anita Gallagher</cp:lastModifiedBy>
  <cp:revision>8</cp:revision>
  <dcterms:created xsi:type="dcterms:W3CDTF">2021-03-08T14:38:42Z</dcterms:created>
  <dcterms:modified xsi:type="dcterms:W3CDTF">2021-03-08T15:56:13Z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0x0101006D38E1687720BD429721505D669795DD</vt:lpwstr>
  </property>
</Properties>
</file>